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291" autoAdjust="0"/>
  </p:normalViewPr>
  <p:slideViewPr>
    <p:cSldViewPr>
      <p:cViewPr>
        <p:scale>
          <a:sx n="110" d="100"/>
          <a:sy n="110" d="100"/>
        </p:scale>
        <p:origin x="1094" y="-3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642" cy="720199"/>
          </a:xfrm>
          <a:prstGeom prst="rect">
            <a:avLst/>
          </a:prstGeom>
        </p:spPr>
        <p:txBody>
          <a:bodyPr vert="horz" lIns="85990" tIns="42995" rIns="85990" bIns="429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525" y="1"/>
            <a:ext cx="4300167" cy="720199"/>
          </a:xfrm>
          <a:prstGeom prst="rect">
            <a:avLst/>
          </a:prstGeom>
        </p:spPr>
        <p:txBody>
          <a:bodyPr vert="horz" lIns="85990" tIns="42995" rIns="85990" bIns="42995" rtlCol="0"/>
          <a:lstStyle>
            <a:lvl1pPr algn="r">
              <a:defRPr sz="1200"/>
            </a:lvl1pPr>
          </a:lstStyle>
          <a:p>
            <a:fld id="{4C0263EB-46F8-B549-B169-5F13343CF4F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1795463"/>
            <a:ext cx="34242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990" tIns="42995" rIns="85990" bIns="429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254" y="6908184"/>
            <a:ext cx="7940132" cy="5653109"/>
          </a:xfrm>
          <a:prstGeom prst="rect">
            <a:avLst/>
          </a:prstGeom>
        </p:spPr>
        <p:txBody>
          <a:bodyPr vert="horz" lIns="85990" tIns="42995" rIns="85990" bIns="4299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565"/>
            <a:ext cx="4301642" cy="720199"/>
          </a:xfrm>
          <a:prstGeom prst="rect">
            <a:avLst/>
          </a:prstGeom>
        </p:spPr>
        <p:txBody>
          <a:bodyPr vert="horz" lIns="85990" tIns="42995" rIns="85990" bIns="429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525" y="13635565"/>
            <a:ext cx="4300167" cy="720199"/>
          </a:xfrm>
          <a:prstGeom prst="rect">
            <a:avLst/>
          </a:prstGeom>
        </p:spPr>
        <p:txBody>
          <a:bodyPr vert="horz" lIns="85990" tIns="42995" rIns="85990" bIns="42995" rtlCol="0" anchor="b"/>
          <a:lstStyle>
            <a:lvl1pPr algn="r">
              <a:defRPr sz="1200"/>
            </a:lvl1pPr>
          </a:lstStyle>
          <a:p>
            <a:fld id="{04CE63C1-2615-F445-811A-3ECD9E63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63C1-2615-F445-811A-3ECD9E63F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17656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1839284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172805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10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67374" y="352981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95A4A03-475E-7D43-A75C-1768AFF0E7BC}"/>
              </a:ext>
            </a:extLst>
          </p:cNvPr>
          <p:cNvSpPr txBox="1"/>
          <p:nvPr userDrawn="1"/>
        </p:nvSpPr>
        <p:spPr>
          <a:xfrm>
            <a:off x="1467374" y="501867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B686790-CBB9-6C44-9652-36E8C2A504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BF07AEF9-A15C-C44F-9EF0-3F153D8FD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C4602A8E-279A-0E46-AEC4-2CA48FC9512F}"/>
              </a:ext>
            </a:extLst>
          </p:cNvPr>
          <p:cNvSpPr txBox="1"/>
          <p:nvPr userDrawn="1"/>
        </p:nvSpPr>
        <p:spPr>
          <a:xfrm>
            <a:off x="1467374" y="651519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FCD41CD8-DF27-FB4A-925A-C4AED45EF969}"/>
              </a:ext>
            </a:extLst>
          </p:cNvPr>
          <p:cNvSpPr txBox="1"/>
          <p:nvPr userDrawn="1"/>
        </p:nvSpPr>
        <p:spPr>
          <a:xfrm>
            <a:off x="1467374" y="800405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44D7597A-A3D7-4147-86AC-0C71DABE93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94CCE378-3ABF-A84A-A65C-AEB3EE0480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5F06909-C729-2F46-B2A6-A6D4A07ACE6D}"/>
              </a:ext>
            </a:extLst>
          </p:cNvPr>
          <p:cNvSpPr txBox="1"/>
          <p:nvPr userDrawn="1"/>
        </p:nvSpPr>
        <p:spPr>
          <a:xfrm>
            <a:off x="1442209" y="950057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1A63AD7B-B480-8C44-8DD6-6F7D8F77A48A}"/>
              </a:ext>
            </a:extLst>
          </p:cNvPr>
          <p:cNvSpPr txBox="1"/>
          <p:nvPr userDrawn="1"/>
        </p:nvSpPr>
        <p:spPr>
          <a:xfrm>
            <a:off x="1442209" y="1098944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F537B18D-09F9-7C4B-93A6-1F42FB9A0D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2845E292-C56F-2640-A236-756761066702}"/>
              </a:ext>
            </a:extLst>
          </p:cNvPr>
          <p:cNvSpPr txBox="1"/>
          <p:nvPr userDrawn="1"/>
        </p:nvSpPr>
        <p:spPr>
          <a:xfrm>
            <a:off x="1467374" y="1247587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13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A0B2F7A3-8EA1-5D40-A2AF-8DEEC8552C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E037574D-5DC8-3B4F-A241-9112BFADFE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35C415A3-929E-DF44-8569-F33BF659038D}"/>
              </a:ext>
            </a:extLst>
          </p:cNvPr>
          <p:cNvSpPr txBox="1"/>
          <p:nvPr userDrawn="1"/>
        </p:nvSpPr>
        <p:spPr>
          <a:xfrm>
            <a:off x="8060268" y="352366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7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6" name="object 16">
            <a:extLst>
              <a:ext uri="{FF2B5EF4-FFF2-40B4-BE49-F238E27FC236}">
                <a16:creationId xmlns:a16="http://schemas.microsoft.com/office/drawing/2014/main" id="{D58CEE63-ED8E-8143-8EB4-50F4BF8A8D3E}"/>
              </a:ext>
            </a:extLst>
          </p:cNvPr>
          <p:cNvSpPr txBox="1"/>
          <p:nvPr userDrawn="1"/>
        </p:nvSpPr>
        <p:spPr>
          <a:xfrm>
            <a:off x="8060268" y="501252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8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7" name="Text Placeholder 39">
            <a:extLst>
              <a:ext uri="{FF2B5EF4-FFF2-40B4-BE49-F238E27FC236}">
                <a16:creationId xmlns:a16="http://schemas.microsoft.com/office/drawing/2014/main" id="{F5B2D54B-2A47-034B-8B58-C8D4D174B0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4674B3FD-EB8A-B34D-91A0-54937846FB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6724C660-7199-1846-B773-DDA75CF92C78}"/>
              </a:ext>
            </a:extLst>
          </p:cNvPr>
          <p:cNvSpPr txBox="1"/>
          <p:nvPr userDrawn="1"/>
        </p:nvSpPr>
        <p:spPr>
          <a:xfrm>
            <a:off x="8060268" y="650904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9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5CAD8D7D-149C-E544-99E9-1714F3FA525D}"/>
              </a:ext>
            </a:extLst>
          </p:cNvPr>
          <p:cNvSpPr txBox="1"/>
          <p:nvPr userDrawn="1"/>
        </p:nvSpPr>
        <p:spPr>
          <a:xfrm>
            <a:off x="8060268" y="799790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10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1" name="Text Placeholder 39">
            <a:extLst>
              <a:ext uri="{FF2B5EF4-FFF2-40B4-BE49-F238E27FC236}">
                <a16:creationId xmlns:a16="http://schemas.microsoft.com/office/drawing/2014/main" id="{A2FA56DD-25A6-8F4C-A952-6BD521A054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2" name="Text Placeholder 39">
            <a:extLst>
              <a:ext uri="{FF2B5EF4-FFF2-40B4-BE49-F238E27FC236}">
                <a16:creationId xmlns:a16="http://schemas.microsoft.com/office/drawing/2014/main" id="{D6270938-F045-1F4E-9C7E-47FA34503E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95386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75B360FD-E8E1-1E4D-8279-B8AD44002EAA}"/>
              </a:ext>
            </a:extLst>
          </p:cNvPr>
          <p:cNvSpPr txBox="1"/>
          <p:nvPr userDrawn="1"/>
        </p:nvSpPr>
        <p:spPr>
          <a:xfrm>
            <a:off x="8035103" y="949442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2DA15F32-DE64-B34D-9392-852E60FFAEDF}"/>
              </a:ext>
            </a:extLst>
          </p:cNvPr>
          <p:cNvSpPr txBox="1"/>
          <p:nvPr userDrawn="1"/>
        </p:nvSpPr>
        <p:spPr>
          <a:xfrm>
            <a:off x="8035103" y="1098329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5" name="Text Placeholder 39">
            <a:extLst>
              <a:ext uri="{FF2B5EF4-FFF2-40B4-BE49-F238E27FC236}">
                <a16:creationId xmlns:a16="http://schemas.microsoft.com/office/drawing/2014/main" id="{04BD134D-F38D-F948-8143-45FA80A063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6" name="object 16">
            <a:extLst>
              <a:ext uri="{FF2B5EF4-FFF2-40B4-BE49-F238E27FC236}">
                <a16:creationId xmlns:a16="http://schemas.microsoft.com/office/drawing/2014/main" id="{2BF20FA7-F855-E841-9AF2-809F5F6F08A1}"/>
              </a:ext>
            </a:extLst>
          </p:cNvPr>
          <p:cNvSpPr txBox="1"/>
          <p:nvPr userDrawn="1"/>
        </p:nvSpPr>
        <p:spPr>
          <a:xfrm>
            <a:off x="8060268" y="1246972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7" name="Text Placeholder 39">
            <a:extLst>
              <a:ext uri="{FF2B5EF4-FFF2-40B4-BE49-F238E27FC236}">
                <a16:creationId xmlns:a16="http://schemas.microsoft.com/office/drawing/2014/main" id="{EC1C78CB-FADB-8748-B07B-D3EBE9B579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hyperlink" Target="mailto:Mitzi.smith@hmschool.org.uk" TargetMode="External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D9E6CEC-3E0A-FF4F-9FE6-A004E8098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23330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Careers is in everything!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Introduction and access to, online career activities and quizzes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least one meaningful encounter with an employer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Impartial group careers advice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2726A54-7DB8-AB43-9440-9708682A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46331"/>
          </a:xfrm>
        </p:spPr>
        <p:txBody>
          <a:bodyPr/>
          <a:lstStyle/>
          <a:p>
            <a:r>
              <a:rPr lang="en-US" sz="1400" b="1" dirty="0"/>
              <a:t>Imagine. Believe. Do.</a:t>
            </a:r>
          </a:p>
          <a:p>
            <a:r>
              <a:rPr lang="en-GB" sz="1400" dirty="0"/>
              <a:t>Careers provision is not simply an opportunity, it is an absolute entitlement for all our students</a:t>
            </a:r>
            <a:endParaRPr lang="en-US" sz="1400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93A4278-E3DD-864D-9166-942AF90E9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70900" y="1837781"/>
            <a:ext cx="1505530" cy="153888"/>
          </a:xfrm>
        </p:spPr>
        <p:txBody>
          <a:bodyPr/>
          <a:lstStyle/>
          <a:p>
            <a:r>
              <a:rPr lang="en-US" dirty="0" smtClean="0"/>
              <a:t>Mitzi Smith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832AD73-D191-0742-BB67-8FC714C2B2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94700" y="2173358"/>
            <a:ext cx="1783068" cy="307777"/>
          </a:xfrm>
        </p:spPr>
        <p:txBody>
          <a:bodyPr/>
          <a:lstStyle/>
          <a:p>
            <a:r>
              <a:rPr lang="en-US" smtClean="0">
                <a:hlinkClick r:id="rId3"/>
              </a:rPr>
              <a:t>mitzi.smith@hmschool.org.uk</a:t>
            </a:r>
            <a:r>
              <a:rPr lang="en-US" dirty="0"/>
              <a:t>	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E7C55A-D836-1F43-8924-5F265B92D9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01895 813679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B387894-F220-3045-8475-8A9540A3B9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23330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Continued and further access to online and in class career activities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Meaningful encounters with employers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Impartial group careers advice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B801200-3F15-F841-83C0-E49D942B3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123110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Understanding of “Preparation for Adulthood”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Active involvement and understanding of Options Evening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Learning about </a:t>
            </a:r>
            <a:r>
              <a:rPr lang="en-US" dirty="0" err="1"/>
              <a:t>Labour</a:t>
            </a:r>
            <a:r>
              <a:rPr lang="en-US" dirty="0"/>
              <a:t> Market Information (LMI) on a local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Impartial careers advice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D839B7E-E36E-8640-9392-7FC37704C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Engagement with Local Businesses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LMI on a national and international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Talks and quizzes about 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 encounters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Impartial careers advice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14CCAD-7658-4742-8D60-085CE7DE1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123110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 encounters, engagement and understanding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Interview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importance of application forms and 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Introduction to Duke of Edinburgh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1:1 impartial careers advice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729366F-E58D-2F47-824D-8A9D3B00C7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76944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Matching skills to jobs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Full understanding of future options (apprenticeships, supported internships, job coaches)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1:1 impartial careers advice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F77269-65E1-F740-9E70-CA498D443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76944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Understanding what an Alumni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Fine tuned interview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Ability to demonstrate sound employability skills and good habits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1:1 impartial careers advice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1033989-EDF9-814F-8D4E-4F6B7A933C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61555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Introduction to the School Careers Leader and impartial careers advisor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“Exploring the World of Work”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Visits to work places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2A1F495-84D3-C545-B3CF-E992D7DFA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Industry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Visits to work 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Enterprise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Involvement in Market Day events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EB6CA53-0E77-3C4E-82DA-379C027ACE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09" y="6968484"/>
            <a:ext cx="3240893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minimum of one (follow up individual or group work) with Transition Officer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Industry speakers and presentations, where possible, tailored to the student’s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Taster Days in Hillingdon Manor School’s Internship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F03364A-E1E0-CF4E-ABAB-A50D5D5883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Taster Days in Hillingdon Manor School’s Internship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Careers Projects, Days, Fairs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CV and personal statement writing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Options evening, including information on T Levels, Apprenticeships and Internship routes</a:t>
            </a:r>
          </a:p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7384412-5E67-AF4C-8A5F-A48EAED272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4" y="9902564"/>
            <a:ext cx="3130315" cy="76944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Targeted guidance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least one meaningful experience of a workplace or community based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Mock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 to internal work experience placements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42A24E6-9BD6-CE45-8706-28C6F58BD4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266058" cy="123110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 to in house activities to reinforce understanding (National Apprenticeship Week, Careers Week)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Increased active participation in Careers Projects, Days, Fairs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 to internal and external work experience placements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AB1473E-CA2B-8745-A011-CD66AA2B04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24313" y="12861723"/>
            <a:ext cx="3350590" cy="138499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Targeted Apprenticeship, employer talks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Regular careers exploration sessions 1:1 or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Transition visits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UCAS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 to internal and external work experience placements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Becoming a member of the School Alumni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Successful move to employment or next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7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 smtClean="0">
                <a:solidFill>
                  <a:srgbClr val="00A8A8"/>
                </a:solidFill>
                <a:latin typeface="Lato"/>
                <a:cs typeface="Lato"/>
              </a:rPr>
              <a:t>2024/25 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Hillingdon Manor School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B7E471-2AA1-4894-925F-77A92FA00648}"/>
              </a:ext>
            </a:extLst>
          </p:cNvPr>
          <p:cNvSpPr txBox="1"/>
          <p:nvPr/>
        </p:nvSpPr>
        <p:spPr>
          <a:xfrm>
            <a:off x="2451100" y="12480917"/>
            <a:ext cx="76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2400" b="1" spc="-65" dirty="0">
                <a:solidFill>
                  <a:srgbClr val="00A8A8"/>
                </a:solidFill>
                <a:latin typeface="Lato"/>
                <a:cs typeface="Lato"/>
              </a:rPr>
              <a:t>/14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1D03C2-F1C5-448E-AC3E-F3E7947B36EE}"/>
              </a:ext>
            </a:extLst>
          </p:cNvPr>
          <p:cNvSpPr txBox="1"/>
          <p:nvPr/>
        </p:nvSpPr>
        <p:spPr>
          <a:xfrm>
            <a:off x="9043393" y="12454577"/>
            <a:ext cx="76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2400" b="1" spc="-65" dirty="0">
                <a:solidFill>
                  <a:schemeClr val="accent2"/>
                </a:solidFill>
                <a:latin typeface="Lato"/>
                <a:cs typeface="Lato"/>
              </a:rPr>
              <a:t>/14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668AD-4A70-4651-A1EA-D4EFCEA7BEF7}"/>
              </a:ext>
            </a:extLst>
          </p:cNvPr>
          <p:cNvSpPr txBox="1"/>
          <p:nvPr/>
        </p:nvSpPr>
        <p:spPr>
          <a:xfrm>
            <a:off x="307975" y="4942712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3FC846-A54E-41B4-B5F1-E86A611EC444}"/>
              </a:ext>
            </a:extLst>
          </p:cNvPr>
          <p:cNvSpPr txBox="1"/>
          <p:nvPr/>
        </p:nvSpPr>
        <p:spPr>
          <a:xfrm>
            <a:off x="301625" y="6335443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352CF5-35FA-4B41-AE13-313590D392EF}"/>
              </a:ext>
            </a:extLst>
          </p:cNvPr>
          <p:cNvSpPr txBox="1"/>
          <p:nvPr/>
        </p:nvSpPr>
        <p:spPr>
          <a:xfrm>
            <a:off x="307975" y="7930710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ED2B6C-5761-42CF-A9FC-40FF6A32F346}"/>
              </a:ext>
            </a:extLst>
          </p:cNvPr>
          <p:cNvSpPr txBox="1"/>
          <p:nvPr/>
        </p:nvSpPr>
        <p:spPr>
          <a:xfrm>
            <a:off x="323850" y="9362131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044EA5-5026-4A5A-A42E-E31DD547D4CC}"/>
              </a:ext>
            </a:extLst>
          </p:cNvPr>
          <p:cNvSpPr txBox="1"/>
          <p:nvPr/>
        </p:nvSpPr>
        <p:spPr>
          <a:xfrm>
            <a:off x="320240" y="10873470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799014-9309-4903-A589-728932FAE9E4}"/>
              </a:ext>
            </a:extLst>
          </p:cNvPr>
          <p:cNvSpPr txBox="1"/>
          <p:nvPr/>
        </p:nvSpPr>
        <p:spPr>
          <a:xfrm>
            <a:off x="350997" y="12382172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rgbClr val="00A8A8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2C7E02-3883-4A8E-BAA8-CEEBD9E73F29}"/>
              </a:ext>
            </a:extLst>
          </p:cNvPr>
          <p:cNvSpPr txBox="1"/>
          <p:nvPr/>
        </p:nvSpPr>
        <p:spPr>
          <a:xfrm>
            <a:off x="7096353" y="4735165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281202-9FF9-487E-913B-A2DD312793B2}"/>
              </a:ext>
            </a:extLst>
          </p:cNvPr>
          <p:cNvSpPr txBox="1"/>
          <p:nvPr/>
        </p:nvSpPr>
        <p:spPr>
          <a:xfrm>
            <a:off x="7101510" y="6351690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EC80DAE-8A54-4622-9A88-E8A307453695}"/>
              </a:ext>
            </a:extLst>
          </p:cNvPr>
          <p:cNvSpPr txBox="1"/>
          <p:nvPr/>
        </p:nvSpPr>
        <p:spPr>
          <a:xfrm>
            <a:off x="7165010" y="7880748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CEBBE0-F2DF-449C-96C6-6500282093DF}"/>
              </a:ext>
            </a:extLst>
          </p:cNvPr>
          <p:cNvSpPr txBox="1"/>
          <p:nvPr/>
        </p:nvSpPr>
        <p:spPr>
          <a:xfrm>
            <a:off x="7165010" y="9295741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3C830C-5B94-47BF-85F2-233A79F404FD}"/>
              </a:ext>
            </a:extLst>
          </p:cNvPr>
          <p:cNvSpPr txBox="1"/>
          <p:nvPr/>
        </p:nvSpPr>
        <p:spPr>
          <a:xfrm>
            <a:off x="7143065" y="10962406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039AA66-7D95-4AE2-921A-CE7E011F5783}"/>
              </a:ext>
            </a:extLst>
          </p:cNvPr>
          <p:cNvSpPr txBox="1"/>
          <p:nvPr/>
        </p:nvSpPr>
        <p:spPr>
          <a:xfrm>
            <a:off x="7176745" y="12355832"/>
            <a:ext cx="53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1200" b="1" spc="-65" dirty="0">
                <a:solidFill>
                  <a:schemeClr val="accent2"/>
                </a:solidFill>
                <a:latin typeface="Lato"/>
                <a:cs typeface="Lato"/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65" dirty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422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Maliha Nazerali (Yiewsley Grange)</cp:lastModifiedBy>
  <cp:revision>32</cp:revision>
  <cp:lastPrinted>2023-10-17T12:06:40Z</cp:lastPrinted>
  <dcterms:created xsi:type="dcterms:W3CDTF">2020-04-16T08:53:31Z</dcterms:created>
  <dcterms:modified xsi:type="dcterms:W3CDTF">2024-09-16T10:18:02Z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